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063414"/>
            <a:ext cx="7766936" cy="1646302"/>
          </a:xfrm>
        </p:spPr>
        <p:txBody>
          <a:bodyPr/>
          <a:lstStyle/>
          <a:p>
            <a:pPr algn="l"/>
            <a:r>
              <a:rPr lang="en-US" dirty="0" smtClean="0">
                <a:latin typeface="Times New Roman" panose="02020603050405020304" pitchFamily="18" charset="0"/>
                <a:cs typeface="Times New Roman" panose="02020603050405020304" pitchFamily="18" charset="0"/>
              </a:rPr>
              <a:t>Extreme Programming(XP)</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07067" y="2846873"/>
            <a:ext cx="7766936" cy="2182327"/>
          </a:xfrm>
        </p:spPr>
        <p:txBody>
          <a:bodyPr>
            <a:normAutofit/>
          </a:bodyPr>
          <a:lstStyle/>
          <a:p>
            <a:pPr algn="l"/>
            <a:r>
              <a:rPr lang="en-US" sz="2400" dirty="0" smtClean="0">
                <a:latin typeface="Times New Roman" panose="02020603050405020304" pitchFamily="18" charset="0"/>
                <a:cs typeface="Times New Roman" panose="02020603050405020304" pitchFamily="18" charset="0"/>
              </a:rPr>
              <a:t>An agile framework for efficient development.</a:t>
            </a:r>
            <a:endParaRPr lang="en-US" sz="2400" dirty="0">
              <a:latin typeface="Times New Roman" panose="02020603050405020304" pitchFamily="18" charset="0"/>
              <a:cs typeface="Times New Roman" panose="02020603050405020304" pitchFamily="18" charset="0"/>
            </a:endParaRPr>
          </a:p>
          <a:p>
            <a:pPr algn="l"/>
            <a:endParaRPr lang="en-US" dirty="0" smtClean="0"/>
          </a:p>
          <a:p>
            <a:pPr algn="l"/>
            <a:r>
              <a:rPr lang="en-US" b="1" dirty="0" smtClean="0">
                <a:solidFill>
                  <a:schemeClr val="tx1"/>
                </a:solidFill>
                <a:latin typeface="Times New Roman" panose="02020603050405020304" pitchFamily="18" charset="0"/>
                <a:cs typeface="Times New Roman" panose="02020603050405020304" pitchFamily="18" charset="0"/>
              </a:rPr>
              <a:t>Name: Shusmita Ghosh Shoili</a:t>
            </a:r>
          </a:p>
          <a:p>
            <a:pPr algn="l"/>
            <a:r>
              <a:rPr lang="en-US" b="1" dirty="0" smtClean="0">
                <a:solidFill>
                  <a:schemeClr val="tx1"/>
                </a:solidFill>
                <a:latin typeface="Times New Roman" panose="02020603050405020304" pitchFamily="18" charset="0"/>
                <a:cs typeface="Times New Roman" panose="02020603050405020304" pitchFamily="18" charset="0"/>
              </a:rPr>
              <a:t>ID: IT-21006</a:t>
            </a:r>
          </a:p>
          <a:p>
            <a:pPr algn="l"/>
            <a:r>
              <a:rPr lang="en-US" b="1" smtClean="0">
                <a:solidFill>
                  <a:schemeClr val="tx1"/>
                </a:solidFill>
                <a:latin typeface="Times New Roman" panose="02020603050405020304" pitchFamily="18" charset="0"/>
                <a:cs typeface="Times New Roman" panose="02020603050405020304" pitchFamily="18" charset="0"/>
              </a:rPr>
              <a:t>Session: 2020-21</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309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677334" y="1519654"/>
            <a:ext cx="8596668" cy="3880773"/>
          </a:xfrm>
        </p:spPr>
        <p:txBody>
          <a:bodyPr/>
          <a:lstStyle/>
          <a:p>
            <a:pPr marL="0" indent="0">
              <a:buNone/>
            </a:pPr>
            <a:r>
              <a:rPr lang="en-US" dirty="0">
                <a:latin typeface="Times New Roman" panose="02020603050405020304" pitchFamily="18" charset="0"/>
                <a:cs typeface="Times New Roman" panose="02020603050405020304" pitchFamily="18" charset="0"/>
              </a:rPr>
              <a:t>Extreme Programming stands out as a flexible and effective Agile methodology. By focusing on collaboration, simplicity, and continuous feedback, XP ensures high-quality software development that aligns with user needs. While it requires skilled practitioners and dedicated customer involvement, its benefits far outweigh the challenges. XP is an excellent choice for teams seeking to deliver innovative solutions in dynamic environments.</a:t>
            </a:r>
          </a:p>
        </p:txBody>
      </p:sp>
    </p:spTree>
    <p:extLst>
      <p:ext uri="{BB962C8B-B14F-4D97-AF65-F5344CB8AC3E}">
        <p14:creationId xmlns:p14="http://schemas.microsoft.com/office/powerpoint/2010/main" val="3449788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Extreme Programming</a:t>
            </a:r>
          </a:p>
        </p:txBody>
      </p:sp>
      <p:sp>
        <p:nvSpPr>
          <p:cNvPr id="3" name="Content Placeholder 2"/>
          <p:cNvSpPr>
            <a:spLocks noGrp="1"/>
          </p:cNvSpPr>
          <p:nvPr>
            <p:ph idx="1"/>
          </p:nvPr>
        </p:nvSpPr>
        <p:spPr>
          <a:xfrm>
            <a:off x="677334" y="1408234"/>
            <a:ext cx="4896581" cy="3880773"/>
          </a:xfrm>
        </p:spPr>
        <p:txBody>
          <a:bodyPr/>
          <a:lstStyle/>
          <a:p>
            <a:pPr marL="0" indent="0">
              <a:buNone/>
            </a:pPr>
            <a:r>
              <a:rPr lang="en-US" dirty="0">
                <a:latin typeface="Times New Roman" panose="02020603050405020304" pitchFamily="18" charset="0"/>
                <a:cs typeface="Times New Roman" panose="02020603050405020304" pitchFamily="18" charset="0"/>
              </a:rPr>
              <a:t>Extreme Programming (XP) is a software development methodology that falls under the Agile umbrella. It was introduced by Kent Beck in the late 1990s as a response to challenges faced in traditional software development methods. XP emphasizes flexibility, communication, and customer satisfaction, making it ideal for projects with frequently changing requirements. The focus of XP lies in improving software quality and responsiveness through frequent releases and close collaboration between developers and stakeholders.</a:t>
            </a:r>
          </a:p>
        </p:txBody>
      </p:sp>
      <p:pic>
        <p:nvPicPr>
          <p:cNvPr id="5" name="Picture 4"/>
          <p:cNvPicPr>
            <a:picLocks noChangeAspect="1"/>
          </p:cNvPicPr>
          <p:nvPr/>
        </p:nvPicPr>
        <p:blipFill>
          <a:blip r:embed="rId2"/>
          <a:stretch>
            <a:fillRect/>
          </a:stretch>
        </p:blipFill>
        <p:spPr>
          <a:xfrm>
            <a:off x="5573915" y="1759222"/>
            <a:ext cx="3963624" cy="2807641"/>
          </a:xfrm>
          <a:prstGeom prst="rect">
            <a:avLst/>
          </a:prstGeom>
        </p:spPr>
      </p:pic>
    </p:spTree>
    <p:extLst>
      <p:ext uri="{BB962C8B-B14F-4D97-AF65-F5344CB8AC3E}">
        <p14:creationId xmlns:p14="http://schemas.microsoft.com/office/powerpoint/2010/main" val="1765210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Core Principles of XP</a:t>
            </a:r>
          </a:p>
        </p:txBody>
      </p:sp>
      <p:sp>
        <p:nvSpPr>
          <p:cNvPr id="3" name="Content Placeholder 2"/>
          <p:cNvSpPr>
            <a:spLocks noGrp="1"/>
          </p:cNvSpPr>
          <p:nvPr>
            <p:ph idx="1"/>
          </p:nvPr>
        </p:nvSpPr>
        <p:spPr>
          <a:xfrm>
            <a:off x="677334" y="1716206"/>
            <a:ext cx="5607719" cy="4754041"/>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Extreme Programming operates on five core principles that guide its practices</a:t>
            </a:r>
            <a:r>
              <a:rPr lang="en-US" dirty="0" smtClean="0">
                <a:latin typeface="Times New Roman" panose="02020603050405020304" pitchFamily="18" charset="0"/>
                <a:cs typeface="Times New Roman" panose="02020603050405020304" pitchFamily="18" charset="0"/>
              </a:rPr>
              <a:t>:</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Communication</a:t>
            </a:r>
            <a:r>
              <a:rPr lang="en-US" dirty="0">
                <a:latin typeface="Times New Roman" panose="02020603050405020304" pitchFamily="18" charset="0"/>
                <a:cs typeface="Times New Roman" panose="02020603050405020304" pitchFamily="18" charset="0"/>
              </a:rPr>
              <a:t>: Encourages constant dialogue among team members and stakeholders to avoid misunderstandings.</a:t>
            </a:r>
          </a:p>
          <a:p>
            <a:r>
              <a:rPr lang="en-US" b="1" dirty="0">
                <a:latin typeface="Times New Roman" panose="02020603050405020304" pitchFamily="18" charset="0"/>
                <a:cs typeface="Times New Roman" panose="02020603050405020304" pitchFamily="18" charset="0"/>
              </a:rPr>
              <a:t>Simplicity</a:t>
            </a:r>
            <a:r>
              <a:rPr lang="en-US" dirty="0">
                <a:latin typeface="Times New Roman" panose="02020603050405020304" pitchFamily="18" charset="0"/>
                <a:cs typeface="Times New Roman" panose="02020603050405020304" pitchFamily="18" charset="0"/>
              </a:rPr>
              <a:t>: Strives to create the simplest solution that works, reducing unnecessary complexities.</a:t>
            </a:r>
          </a:p>
          <a:p>
            <a:r>
              <a:rPr lang="en-US" b="1" dirty="0">
                <a:latin typeface="Times New Roman" panose="02020603050405020304" pitchFamily="18" charset="0"/>
                <a:cs typeface="Times New Roman" panose="02020603050405020304" pitchFamily="18" charset="0"/>
              </a:rPr>
              <a:t>Feedback</a:t>
            </a:r>
            <a:r>
              <a:rPr lang="en-US" dirty="0">
                <a:latin typeface="Times New Roman" panose="02020603050405020304" pitchFamily="18" charset="0"/>
                <a:cs typeface="Times New Roman" panose="02020603050405020304" pitchFamily="18" charset="0"/>
              </a:rPr>
              <a:t>: Relies on regular feedback loops from testing and customer reviews to stay aligned with expectations.</a:t>
            </a:r>
          </a:p>
          <a:p>
            <a:r>
              <a:rPr lang="en-US" b="1" dirty="0">
                <a:latin typeface="Times New Roman" panose="02020603050405020304" pitchFamily="18" charset="0"/>
                <a:cs typeface="Times New Roman" panose="02020603050405020304" pitchFamily="18" charset="0"/>
              </a:rPr>
              <a:t>Respect</a:t>
            </a:r>
            <a:r>
              <a:rPr lang="en-US" dirty="0">
                <a:latin typeface="Times New Roman" panose="02020603050405020304" pitchFamily="18" charset="0"/>
                <a:cs typeface="Times New Roman" panose="02020603050405020304" pitchFamily="18" charset="0"/>
              </a:rPr>
              <a:t>: Cultivates a culture of mutual respect among team members, valuing each person’s contributions.</a:t>
            </a:r>
          </a:p>
          <a:p>
            <a:r>
              <a:rPr lang="en-US" b="1" dirty="0">
                <a:latin typeface="Times New Roman" panose="02020603050405020304" pitchFamily="18" charset="0"/>
                <a:cs typeface="Times New Roman" panose="02020603050405020304" pitchFamily="18" charset="0"/>
              </a:rPr>
              <a:t>Courage</a:t>
            </a:r>
            <a:r>
              <a:rPr lang="en-US" dirty="0">
                <a:latin typeface="Times New Roman" panose="02020603050405020304" pitchFamily="18" charset="0"/>
                <a:cs typeface="Times New Roman" panose="02020603050405020304" pitchFamily="18" charset="0"/>
              </a:rPr>
              <a:t>: Promotes bold decision-making, including the courage to refactor code or discard ineffective practices.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principles form the foundation of XP’s success in delivering high-quality, adaptive software.</a:t>
            </a:r>
          </a:p>
        </p:txBody>
      </p:sp>
      <p:pic>
        <p:nvPicPr>
          <p:cNvPr id="4" name="Picture 3"/>
          <p:cNvPicPr>
            <a:picLocks noChangeAspect="1"/>
          </p:cNvPicPr>
          <p:nvPr/>
        </p:nvPicPr>
        <p:blipFill rotWithShape="1">
          <a:blip r:embed="rId2"/>
          <a:srcRect l="439" t="-698" r="2213" b="-433"/>
          <a:stretch/>
        </p:blipFill>
        <p:spPr>
          <a:xfrm>
            <a:off x="6089712" y="1716206"/>
            <a:ext cx="3379632" cy="3556038"/>
          </a:xfrm>
          <a:prstGeom prst="rect">
            <a:avLst/>
          </a:prstGeom>
        </p:spPr>
      </p:pic>
    </p:spTree>
    <p:extLst>
      <p:ext uri="{BB962C8B-B14F-4D97-AF65-F5344CB8AC3E}">
        <p14:creationId xmlns:p14="http://schemas.microsoft.com/office/powerpoint/2010/main" val="2407385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Practices in Extreme Programming</a:t>
            </a:r>
          </a:p>
        </p:txBody>
      </p:sp>
      <p:sp>
        <p:nvSpPr>
          <p:cNvPr id="3" name="Content Placeholder 2"/>
          <p:cNvSpPr>
            <a:spLocks noGrp="1"/>
          </p:cNvSpPr>
          <p:nvPr>
            <p:ph idx="1"/>
          </p:nvPr>
        </p:nvSpPr>
        <p:spPr>
          <a:xfrm>
            <a:off x="677334" y="1579475"/>
            <a:ext cx="5491972" cy="4775026"/>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XP practices are designed to foster collaboration, reduce errors, and ensure the delivery of </a:t>
            </a:r>
            <a:r>
              <a:rPr lang="en-US" dirty="0" smtClean="0">
                <a:latin typeface="Times New Roman" panose="02020603050405020304" pitchFamily="18" charset="0"/>
                <a:cs typeface="Times New Roman" panose="02020603050405020304" pitchFamily="18" charset="0"/>
              </a:rPr>
              <a:t>functional software:</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Test-Driven </a:t>
            </a:r>
            <a:r>
              <a:rPr lang="en-US" b="1" dirty="0">
                <a:latin typeface="Times New Roman" panose="02020603050405020304" pitchFamily="18" charset="0"/>
                <a:cs typeface="Times New Roman" panose="02020603050405020304" pitchFamily="18" charset="0"/>
              </a:rPr>
              <a:t>Development (TDD)</a:t>
            </a:r>
            <a:r>
              <a:rPr lang="en-US" dirty="0">
                <a:latin typeface="Times New Roman" panose="02020603050405020304" pitchFamily="18" charset="0"/>
                <a:cs typeface="Times New Roman" panose="02020603050405020304" pitchFamily="18" charset="0"/>
              </a:rPr>
              <a:t>: Tests are written before code, ensuring functionality is built into the software from the start</a:t>
            </a:r>
            <a:r>
              <a:rPr lang="en-US" dirty="0" smtClean="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Pair Programming</a:t>
            </a:r>
            <a:r>
              <a:rPr lang="en-US" dirty="0">
                <a:latin typeface="Times New Roman" panose="02020603050405020304" pitchFamily="18" charset="0"/>
                <a:cs typeface="Times New Roman" panose="02020603050405020304" pitchFamily="18" charset="0"/>
              </a:rPr>
              <a:t>: Two developers work together on the same task to enhance code quality and share knowledge</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Continuous </a:t>
            </a:r>
            <a:r>
              <a:rPr lang="en-US" b="1" dirty="0">
                <a:latin typeface="Times New Roman" panose="02020603050405020304" pitchFamily="18" charset="0"/>
                <a:cs typeface="Times New Roman" panose="02020603050405020304" pitchFamily="18" charset="0"/>
              </a:rPr>
              <a:t>Integration</a:t>
            </a:r>
            <a:r>
              <a:rPr lang="en-US" dirty="0">
                <a:latin typeface="Times New Roman" panose="02020603050405020304" pitchFamily="18" charset="0"/>
                <a:cs typeface="Times New Roman" panose="02020603050405020304" pitchFamily="18" charset="0"/>
              </a:rPr>
              <a:t>: Code changes are integrated frequently to catch and resolve conflicts early.</a:t>
            </a:r>
          </a:p>
          <a:p>
            <a:r>
              <a:rPr lang="en-US" b="1" dirty="0">
                <a:latin typeface="Times New Roman" panose="02020603050405020304" pitchFamily="18" charset="0"/>
                <a:cs typeface="Times New Roman" panose="02020603050405020304" pitchFamily="18" charset="0"/>
              </a:rPr>
              <a:t>Refactoring</a:t>
            </a:r>
            <a:r>
              <a:rPr lang="en-US" dirty="0">
                <a:latin typeface="Times New Roman" panose="02020603050405020304" pitchFamily="18" charset="0"/>
                <a:cs typeface="Times New Roman" panose="02020603050405020304" pitchFamily="18" charset="0"/>
              </a:rPr>
              <a:t>: Regular improvements to code </a:t>
            </a:r>
            <a:r>
              <a:rPr lang="en-US" dirty="0" smtClean="0">
                <a:latin typeface="Times New Roman" panose="02020603050405020304" pitchFamily="18" charset="0"/>
                <a:cs typeface="Times New Roman" panose="02020603050405020304" pitchFamily="18" charset="0"/>
              </a:rPr>
              <a:t>maintain  </a:t>
            </a:r>
            <a:r>
              <a:rPr lang="en-US" dirty="0">
                <a:latin typeface="Times New Roman" panose="02020603050405020304" pitchFamily="18" charset="0"/>
                <a:cs typeface="Times New Roman" panose="02020603050405020304" pitchFamily="18" charset="0"/>
              </a:rPr>
              <a:t>its simplicity and efficiency without altering functionality.</a:t>
            </a:r>
          </a:p>
          <a:p>
            <a:r>
              <a:rPr lang="en-US" b="1" dirty="0">
                <a:latin typeface="Times New Roman" panose="02020603050405020304" pitchFamily="18" charset="0"/>
                <a:cs typeface="Times New Roman" panose="02020603050405020304" pitchFamily="18" charset="0"/>
              </a:rPr>
              <a:t>User Stories</a:t>
            </a:r>
            <a:r>
              <a:rPr lang="en-US" dirty="0">
                <a:latin typeface="Times New Roman" panose="02020603050405020304" pitchFamily="18" charset="0"/>
                <a:cs typeface="Times New Roman" panose="02020603050405020304" pitchFamily="18" charset="0"/>
              </a:rPr>
              <a:t>: Short, simple descriptions of desired features written from the user's perspective, aiding prioritization.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Together, these practices encourage adaptive, error-resistant, and customer-focused development</a:t>
            </a:r>
          </a:p>
        </p:txBody>
      </p:sp>
      <p:pic>
        <p:nvPicPr>
          <p:cNvPr id="5" name="Picture 4"/>
          <p:cNvPicPr>
            <a:picLocks noChangeAspect="1"/>
          </p:cNvPicPr>
          <p:nvPr/>
        </p:nvPicPr>
        <p:blipFill>
          <a:blip r:embed="rId2"/>
          <a:stretch>
            <a:fillRect/>
          </a:stretch>
        </p:blipFill>
        <p:spPr>
          <a:xfrm>
            <a:off x="5974080" y="1579474"/>
            <a:ext cx="3570387" cy="3053485"/>
          </a:xfrm>
          <a:prstGeom prst="rect">
            <a:avLst/>
          </a:prstGeom>
        </p:spPr>
      </p:pic>
    </p:spTree>
    <p:extLst>
      <p:ext uri="{BB962C8B-B14F-4D97-AF65-F5344CB8AC3E}">
        <p14:creationId xmlns:p14="http://schemas.microsoft.com/office/powerpoint/2010/main" val="2037555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XP Workflow</a:t>
            </a:r>
          </a:p>
        </p:txBody>
      </p:sp>
      <p:sp>
        <p:nvSpPr>
          <p:cNvPr id="3" name="Content Placeholder 2"/>
          <p:cNvSpPr>
            <a:spLocks noGrp="1"/>
          </p:cNvSpPr>
          <p:nvPr>
            <p:ph idx="1"/>
          </p:nvPr>
        </p:nvSpPr>
        <p:spPr>
          <a:xfrm>
            <a:off x="677334" y="1630750"/>
            <a:ext cx="5214180" cy="4804774"/>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The XP workflow revolves around iterative development, ensuring adaptability and continuous improvement.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begins with </a:t>
            </a:r>
            <a:r>
              <a:rPr lang="en-US" b="1" dirty="0">
                <a:latin typeface="Times New Roman" panose="02020603050405020304" pitchFamily="18" charset="0"/>
                <a:cs typeface="Times New Roman" panose="02020603050405020304" pitchFamily="18" charset="0"/>
              </a:rPr>
              <a:t>Planning</a:t>
            </a:r>
            <a:r>
              <a:rPr lang="en-US" dirty="0">
                <a:latin typeface="Times New Roman" panose="02020603050405020304" pitchFamily="18" charset="0"/>
                <a:cs typeface="Times New Roman" panose="02020603050405020304" pitchFamily="18" charset="0"/>
              </a:rPr>
              <a:t>, where user stories and priorities are defined.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is followed by </a:t>
            </a:r>
            <a:r>
              <a:rPr lang="en-US" b="1" dirty="0">
                <a:latin typeface="Times New Roman" panose="02020603050405020304" pitchFamily="18" charset="0"/>
                <a:cs typeface="Times New Roman" panose="02020603050405020304" pitchFamily="18" charset="0"/>
              </a:rPr>
              <a:t>Coding</a:t>
            </a:r>
            <a:r>
              <a:rPr lang="en-US" dirty="0">
                <a:latin typeface="Times New Roman" panose="02020603050405020304" pitchFamily="18" charset="0"/>
                <a:cs typeface="Times New Roman" panose="02020603050405020304" pitchFamily="18" charset="0"/>
              </a:rPr>
              <a:t>, where developers implement features with simplicity and collaboration.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Next </a:t>
            </a:r>
            <a:r>
              <a:rPr lang="en-US" dirty="0">
                <a:latin typeface="Times New Roman" panose="02020603050405020304" pitchFamily="18" charset="0"/>
                <a:cs typeface="Times New Roman" panose="02020603050405020304" pitchFamily="18" charset="0"/>
              </a:rPr>
              <a:t>is </a:t>
            </a:r>
            <a:r>
              <a:rPr lang="en-US" b="1" dirty="0">
                <a:latin typeface="Times New Roman" panose="02020603050405020304" pitchFamily="18" charset="0"/>
                <a:cs typeface="Times New Roman" panose="02020603050405020304" pitchFamily="18" charset="0"/>
              </a:rPr>
              <a:t>Testing</a:t>
            </a:r>
            <a:r>
              <a:rPr lang="en-US" dirty="0">
                <a:latin typeface="Times New Roman" panose="02020603050405020304" pitchFamily="18" charset="0"/>
                <a:cs typeface="Times New Roman" panose="02020603050405020304" pitchFamily="18" charset="0"/>
              </a:rPr>
              <a:t>, a critical phase to identify bugs and validate functionality through TDD and continuous testing practices.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Finally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Listening</a:t>
            </a:r>
            <a:r>
              <a:rPr lang="en-US" dirty="0">
                <a:latin typeface="Times New Roman" panose="02020603050405020304" pitchFamily="18" charset="0"/>
                <a:cs typeface="Times New Roman" panose="02020603050405020304" pitchFamily="18" charset="0"/>
              </a:rPr>
              <a:t> plays a vital role as feedback from customers and team members refines the process and aligns it with project goals. The cycle repeats, incorporating lessons learned to optimize outcomes.</a:t>
            </a:r>
          </a:p>
        </p:txBody>
      </p:sp>
      <p:pic>
        <p:nvPicPr>
          <p:cNvPr id="4" name="Picture 3"/>
          <p:cNvPicPr>
            <a:picLocks noChangeAspect="1"/>
          </p:cNvPicPr>
          <p:nvPr/>
        </p:nvPicPr>
        <p:blipFill>
          <a:blip r:embed="rId2"/>
          <a:stretch>
            <a:fillRect/>
          </a:stretch>
        </p:blipFill>
        <p:spPr>
          <a:xfrm>
            <a:off x="5675250" y="1630750"/>
            <a:ext cx="3815016" cy="2728669"/>
          </a:xfrm>
          <a:prstGeom prst="rect">
            <a:avLst/>
          </a:prstGeom>
        </p:spPr>
      </p:pic>
    </p:spTree>
    <p:extLst>
      <p:ext uri="{BB962C8B-B14F-4D97-AF65-F5344CB8AC3E}">
        <p14:creationId xmlns:p14="http://schemas.microsoft.com/office/powerpoint/2010/main" val="1129921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XP Roles</a:t>
            </a:r>
          </a:p>
        </p:txBody>
      </p:sp>
      <p:sp>
        <p:nvSpPr>
          <p:cNvPr id="3" name="Content Placeholder 2"/>
          <p:cNvSpPr>
            <a:spLocks noGrp="1"/>
          </p:cNvSpPr>
          <p:nvPr>
            <p:ph idx="1"/>
          </p:nvPr>
        </p:nvSpPr>
        <p:spPr>
          <a:xfrm>
            <a:off x="677334" y="1588021"/>
            <a:ext cx="4670170" cy="5067422"/>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XP defines specific roles to ensure smooth operation and accountability</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Customers</a:t>
            </a:r>
            <a:r>
              <a:rPr lang="en-US" dirty="0">
                <a:latin typeface="Times New Roman" panose="02020603050405020304" pitchFamily="18" charset="0"/>
                <a:cs typeface="Times New Roman" panose="02020603050405020304" pitchFamily="18" charset="0"/>
              </a:rPr>
              <a:t>: Act as the voice of the user, providing requirements, priorities, and feedback.</a:t>
            </a:r>
          </a:p>
          <a:p>
            <a:r>
              <a:rPr lang="en-US" b="1" dirty="0" smtClean="0">
                <a:latin typeface="Times New Roman" panose="02020603050405020304" pitchFamily="18" charset="0"/>
                <a:cs typeface="Times New Roman" panose="02020603050405020304" pitchFamily="18" charset="0"/>
              </a:rPr>
              <a:t>Developers</a:t>
            </a:r>
            <a:r>
              <a:rPr lang="en-US" dirty="0">
                <a:latin typeface="Times New Roman" panose="02020603050405020304" pitchFamily="18" charset="0"/>
                <a:cs typeface="Times New Roman" panose="02020603050405020304" pitchFamily="18" charset="0"/>
              </a:rPr>
              <a:t>: Implement user stories, write tests, and refactor code to meet project goals.</a:t>
            </a:r>
          </a:p>
          <a:p>
            <a:r>
              <a:rPr lang="en-US" b="1" dirty="0">
                <a:latin typeface="Times New Roman" panose="02020603050405020304" pitchFamily="18" charset="0"/>
                <a:cs typeface="Times New Roman" panose="02020603050405020304" pitchFamily="18" charset="0"/>
              </a:rPr>
              <a:t>Tracker</a:t>
            </a:r>
            <a:r>
              <a:rPr lang="en-US" dirty="0">
                <a:latin typeface="Times New Roman" panose="02020603050405020304" pitchFamily="18" charset="0"/>
                <a:cs typeface="Times New Roman" panose="02020603050405020304" pitchFamily="18" charset="0"/>
              </a:rPr>
              <a:t>: Monitors project progress, identifies bottlenecks, and ensures timelines are met.</a:t>
            </a:r>
          </a:p>
          <a:p>
            <a:r>
              <a:rPr lang="en-US" b="1" dirty="0">
                <a:latin typeface="Times New Roman" panose="02020603050405020304" pitchFamily="18" charset="0"/>
                <a:cs typeface="Times New Roman" panose="02020603050405020304" pitchFamily="18" charset="0"/>
              </a:rPr>
              <a:t>Coach</a:t>
            </a:r>
            <a:r>
              <a:rPr lang="en-US" dirty="0">
                <a:latin typeface="Times New Roman" panose="02020603050405020304" pitchFamily="18" charset="0"/>
                <a:cs typeface="Times New Roman" panose="02020603050405020304" pitchFamily="18" charset="0"/>
              </a:rPr>
              <a:t>: Provides guidance on XP principles and practices, ensuring adherence to the methodology.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roles foster collaboration and accountability, ensuring that every aspect of the project is well-managed.</a:t>
            </a:r>
          </a:p>
        </p:txBody>
      </p:sp>
      <p:pic>
        <p:nvPicPr>
          <p:cNvPr id="4" name="Picture 3"/>
          <p:cNvPicPr>
            <a:picLocks noChangeAspect="1"/>
          </p:cNvPicPr>
          <p:nvPr/>
        </p:nvPicPr>
        <p:blipFill rotWithShape="1">
          <a:blip r:embed="rId2"/>
          <a:srcRect l="12189" t="-1504" r="11288"/>
          <a:stretch/>
        </p:blipFill>
        <p:spPr>
          <a:xfrm>
            <a:off x="5509549" y="1111170"/>
            <a:ext cx="3923818" cy="3903561"/>
          </a:xfrm>
          <a:prstGeom prst="rect">
            <a:avLst/>
          </a:prstGeom>
        </p:spPr>
      </p:pic>
    </p:spTree>
    <p:extLst>
      <p:ext uri="{BB962C8B-B14F-4D97-AF65-F5344CB8AC3E}">
        <p14:creationId xmlns:p14="http://schemas.microsoft.com/office/powerpoint/2010/main" val="1633770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Benefits of XP</a:t>
            </a:r>
          </a:p>
        </p:txBody>
      </p:sp>
      <p:sp>
        <p:nvSpPr>
          <p:cNvPr id="3" name="Content Placeholder 2"/>
          <p:cNvSpPr>
            <a:spLocks noGrp="1"/>
          </p:cNvSpPr>
          <p:nvPr>
            <p:ph idx="1"/>
          </p:nvPr>
        </p:nvSpPr>
        <p:spPr>
          <a:xfrm>
            <a:off x="677334" y="1613658"/>
            <a:ext cx="8596668"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XP offers several advantages that make it a preferred choice for modern software projects</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Enhanced </a:t>
            </a:r>
            <a:r>
              <a:rPr lang="en-US" b="1" dirty="0">
                <a:latin typeface="Times New Roman" panose="02020603050405020304" pitchFamily="18" charset="0"/>
                <a:cs typeface="Times New Roman" panose="02020603050405020304" pitchFamily="18" charset="0"/>
              </a:rPr>
              <a:t>Collaboration</a:t>
            </a:r>
            <a:r>
              <a:rPr lang="en-US" dirty="0">
                <a:latin typeface="Times New Roman" panose="02020603050405020304" pitchFamily="18" charset="0"/>
                <a:cs typeface="Times New Roman" panose="02020603050405020304" pitchFamily="18" charset="0"/>
              </a:rPr>
              <a:t>: Regular communication among team members and customers reduces miscommunication.</a:t>
            </a:r>
          </a:p>
          <a:p>
            <a:r>
              <a:rPr lang="en-US" b="1" dirty="0">
                <a:latin typeface="Times New Roman" panose="02020603050405020304" pitchFamily="18" charset="0"/>
                <a:cs typeface="Times New Roman" panose="02020603050405020304" pitchFamily="18" charset="0"/>
              </a:rPr>
              <a:t>High Adaptability</a:t>
            </a:r>
            <a:r>
              <a:rPr lang="en-US" dirty="0">
                <a:latin typeface="Times New Roman" panose="02020603050405020304" pitchFamily="18" charset="0"/>
                <a:cs typeface="Times New Roman" panose="02020603050405020304" pitchFamily="18" charset="0"/>
              </a:rPr>
              <a:t>: Frequent iterations allow teams to adjust to changing requirements without disrupting the process.</a:t>
            </a:r>
          </a:p>
          <a:p>
            <a:r>
              <a:rPr lang="en-US" b="1" dirty="0">
                <a:latin typeface="Times New Roman" panose="02020603050405020304" pitchFamily="18" charset="0"/>
                <a:cs typeface="Times New Roman" panose="02020603050405020304" pitchFamily="18" charset="0"/>
              </a:rPr>
              <a:t>Improved Code Quality</a:t>
            </a:r>
            <a:r>
              <a:rPr lang="en-US" dirty="0">
                <a:latin typeface="Times New Roman" panose="02020603050405020304" pitchFamily="18" charset="0"/>
                <a:cs typeface="Times New Roman" panose="02020603050405020304" pitchFamily="18" charset="0"/>
              </a:rPr>
              <a:t>: Practices like TDD and pair programming lead to robust, error-free code.</a:t>
            </a:r>
          </a:p>
          <a:p>
            <a:r>
              <a:rPr lang="en-US" b="1" dirty="0">
                <a:latin typeface="Times New Roman" panose="02020603050405020304" pitchFamily="18" charset="0"/>
                <a:cs typeface="Times New Roman" panose="02020603050405020304" pitchFamily="18" charset="0"/>
              </a:rPr>
              <a:t>Faster Delivery</a:t>
            </a:r>
            <a:r>
              <a:rPr lang="en-US" dirty="0">
                <a:latin typeface="Times New Roman" panose="02020603050405020304" pitchFamily="18" charset="0"/>
                <a:cs typeface="Times New Roman" panose="02020603050405020304" pitchFamily="18" charset="0"/>
              </a:rPr>
              <a:t>: Continuous integration and incremental development ensure timely delivery of functional software.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benefits make XP an ideal framework for projects requiring agility and precision.</a:t>
            </a:r>
          </a:p>
        </p:txBody>
      </p:sp>
    </p:spTree>
    <p:extLst>
      <p:ext uri="{BB962C8B-B14F-4D97-AF65-F5344CB8AC3E}">
        <p14:creationId xmlns:p14="http://schemas.microsoft.com/office/powerpoint/2010/main" val="1650076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Challenges in Implementing XP</a:t>
            </a:r>
          </a:p>
        </p:txBody>
      </p:sp>
      <p:sp>
        <p:nvSpPr>
          <p:cNvPr id="3" name="Content Placeholder 2"/>
          <p:cNvSpPr>
            <a:spLocks noGrp="1"/>
          </p:cNvSpPr>
          <p:nvPr>
            <p:ph idx="1"/>
          </p:nvPr>
        </p:nvSpPr>
        <p:spPr>
          <a:xfrm>
            <a:off x="677334" y="1647841"/>
            <a:ext cx="8596668"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Despite its strengths, XP faces some challenges in implementation:</a:t>
            </a:r>
          </a:p>
          <a:p>
            <a:pPr lvl="1"/>
            <a:r>
              <a:rPr lang="en-US" sz="1800" b="1" dirty="0">
                <a:latin typeface="Times New Roman" panose="02020603050405020304" pitchFamily="18" charset="0"/>
                <a:cs typeface="Times New Roman" panose="02020603050405020304" pitchFamily="18" charset="0"/>
              </a:rPr>
              <a:t>Skill Dependency</a:t>
            </a:r>
            <a:r>
              <a:rPr lang="en-US" sz="1800" dirty="0">
                <a:latin typeface="Times New Roman" panose="02020603050405020304" pitchFamily="18" charset="0"/>
                <a:cs typeface="Times New Roman" panose="02020603050405020304" pitchFamily="18" charset="0"/>
              </a:rPr>
              <a:t>: Requires highly skilled developers to effectively use practices like TDD and pair programming.</a:t>
            </a:r>
          </a:p>
          <a:p>
            <a:pPr lvl="1"/>
            <a:r>
              <a:rPr lang="en-US" sz="1800" b="1" dirty="0">
                <a:latin typeface="Times New Roman" panose="02020603050405020304" pitchFamily="18" charset="0"/>
                <a:cs typeface="Times New Roman" panose="02020603050405020304" pitchFamily="18" charset="0"/>
              </a:rPr>
              <a:t>Resistance to Pair Programming</a:t>
            </a:r>
            <a:r>
              <a:rPr lang="en-US" sz="1800" dirty="0">
                <a:latin typeface="Times New Roman" panose="02020603050405020304" pitchFamily="18" charset="0"/>
                <a:cs typeface="Times New Roman" panose="02020603050405020304" pitchFamily="18" charset="0"/>
              </a:rPr>
              <a:t>: Not all developers are comfortable sharing their workspace and thought process.</a:t>
            </a:r>
          </a:p>
          <a:p>
            <a:pPr lvl="1"/>
            <a:r>
              <a:rPr lang="en-US" sz="1800" b="1" dirty="0">
                <a:latin typeface="Times New Roman" panose="02020603050405020304" pitchFamily="18" charset="0"/>
                <a:cs typeface="Times New Roman" panose="02020603050405020304" pitchFamily="18" charset="0"/>
              </a:rPr>
              <a:t>Scalability Issues</a:t>
            </a:r>
            <a:r>
              <a:rPr lang="en-US" sz="1800" dirty="0">
                <a:latin typeface="Times New Roman" panose="02020603050405020304" pitchFamily="18" charset="0"/>
                <a:cs typeface="Times New Roman" panose="02020603050405020304" pitchFamily="18" charset="0"/>
              </a:rPr>
              <a:t>: XP is better suited for smaller teams and may not scale efficiently for large organizations.</a:t>
            </a:r>
          </a:p>
          <a:p>
            <a:pPr lvl="1"/>
            <a:r>
              <a:rPr lang="en-US" sz="1800" b="1" dirty="0">
                <a:latin typeface="Times New Roman" panose="02020603050405020304" pitchFamily="18" charset="0"/>
                <a:cs typeface="Times New Roman" panose="02020603050405020304" pitchFamily="18" charset="0"/>
              </a:rPr>
              <a:t>Customer Involvement</a:t>
            </a:r>
            <a:r>
              <a:rPr lang="en-US" sz="1800" dirty="0">
                <a:latin typeface="Times New Roman" panose="02020603050405020304" pitchFamily="18" charset="0"/>
                <a:cs typeface="Times New Roman" panose="02020603050405020304" pitchFamily="18" charset="0"/>
              </a:rPr>
              <a:t>: Heavy reliance on customer feedback can be difficult if the customer is unavailable or unclear about requirements.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Addressing these challenges requires thoughtful planning and commitment to XP’s principles.</a:t>
            </a:r>
          </a:p>
        </p:txBody>
      </p:sp>
    </p:spTree>
    <p:extLst>
      <p:ext uri="{BB962C8B-B14F-4D97-AF65-F5344CB8AC3E}">
        <p14:creationId xmlns:p14="http://schemas.microsoft.com/office/powerpoint/2010/main" val="3079461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Real-world Applications</a:t>
            </a:r>
          </a:p>
        </p:txBody>
      </p:sp>
      <p:sp>
        <p:nvSpPr>
          <p:cNvPr id="3" name="Content Placeholder 2"/>
          <p:cNvSpPr>
            <a:spLocks noGrp="1"/>
          </p:cNvSpPr>
          <p:nvPr>
            <p:ph idx="1"/>
          </p:nvPr>
        </p:nvSpPr>
        <p:spPr>
          <a:xfrm>
            <a:off x="677334" y="1553837"/>
            <a:ext cx="4392377" cy="3880773"/>
          </a:xfrm>
        </p:spPr>
        <p:txBody>
          <a:bodyPr/>
          <a:lstStyle/>
          <a:p>
            <a:pPr marL="0" indent="0">
              <a:buNone/>
            </a:pPr>
            <a:r>
              <a:rPr lang="en-US" dirty="0">
                <a:latin typeface="Times New Roman" panose="02020603050405020304" pitchFamily="18" charset="0"/>
                <a:cs typeface="Times New Roman" panose="02020603050405020304" pitchFamily="18" charset="0"/>
              </a:rPr>
              <a:t>XP has been successfully implemented in various industries where rapid and adaptive development is crucial. Startups often adopt XP due to its focus on frequent releases and customer collaboration. Larger organizations have used it for projects with dynamic requirements.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Case </a:t>
            </a:r>
            <a:r>
              <a:rPr lang="en-US" dirty="0">
                <a:latin typeface="Times New Roman" panose="02020603050405020304" pitchFamily="18" charset="0"/>
                <a:cs typeface="Times New Roman" panose="02020603050405020304" pitchFamily="18" charset="0"/>
              </a:rPr>
              <a:t>studies highlight its success in industries like </a:t>
            </a:r>
            <a:r>
              <a:rPr lang="en-US" dirty="0" err="1">
                <a:latin typeface="Times New Roman" panose="02020603050405020304" pitchFamily="18" charset="0"/>
                <a:cs typeface="Times New Roman" panose="02020603050405020304" pitchFamily="18" charset="0"/>
              </a:rPr>
              <a:t>fintech</a:t>
            </a:r>
            <a:r>
              <a:rPr lang="en-US" dirty="0">
                <a:latin typeface="Times New Roman" panose="02020603050405020304" pitchFamily="18" charset="0"/>
                <a:cs typeface="Times New Roman" panose="02020603050405020304" pitchFamily="18" charset="0"/>
              </a:rPr>
              <a:t>, where speed and accuracy are paramount. The framework has also been instrumental in open-source projects, where diverse contributors benefit from its collaborative approach.</a:t>
            </a:r>
          </a:p>
        </p:txBody>
      </p:sp>
      <p:pic>
        <p:nvPicPr>
          <p:cNvPr id="4" name="Picture 3"/>
          <p:cNvPicPr>
            <a:picLocks noChangeAspect="1"/>
          </p:cNvPicPr>
          <p:nvPr/>
        </p:nvPicPr>
        <p:blipFill>
          <a:blip r:embed="rId2"/>
          <a:stretch>
            <a:fillRect/>
          </a:stretch>
        </p:blipFill>
        <p:spPr>
          <a:xfrm>
            <a:off x="5230587" y="1553837"/>
            <a:ext cx="4043415" cy="2866427"/>
          </a:xfrm>
          <a:prstGeom prst="rect">
            <a:avLst/>
          </a:prstGeom>
        </p:spPr>
      </p:pic>
    </p:spTree>
    <p:extLst>
      <p:ext uri="{BB962C8B-B14F-4D97-AF65-F5344CB8AC3E}">
        <p14:creationId xmlns:p14="http://schemas.microsoft.com/office/powerpoint/2010/main" val="1979214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98</TotalTime>
  <Words>811</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Trebuchet MS</vt:lpstr>
      <vt:lpstr>Wingdings 3</vt:lpstr>
      <vt:lpstr>Facet</vt:lpstr>
      <vt:lpstr>Extreme Programming(XP)</vt:lpstr>
      <vt:lpstr>Introduction to Extreme Programming</vt:lpstr>
      <vt:lpstr>Core Principles of XP</vt:lpstr>
      <vt:lpstr>Practices in Extreme Programming</vt:lpstr>
      <vt:lpstr>XP Workflow</vt:lpstr>
      <vt:lpstr>XP Roles</vt:lpstr>
      <vt:lpstr>Benefits of XP</vt:lpstr>
      <vt:lpstr>Challenges in Implementing XP</vt:lpstr>
      <vt:lpstr>Real-world Applications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Extreme Programming(XP)</dc:title>
  <dc:creator>Microsoft account</dc:creator>
  <cp:lastModifiedBy>Microsoft account</cp:lastModifiedBy>
  <cp:revision>8</cp:revision>
  <dcterms:created xsi:type="dcterms:W3CDTF">2024-11-17T13:56:11Z</dcterms:created>
  <dcterms:modified xsi:type="dcterms:W3CDTF">2024-11-17T15:35:09Z</dcterms:modified>
</cp:coreProperties>
</file>